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2"/>
  </p:notesMasterIdLst>
  <p:handoutMasterIdLst>
    <p:handoutMasterId r:id="rId13"/>
  </p:handoutMasterIdLst>
  <p:sldIdLst>
    <p:sldId id="347" r:id="rId2"/>
    <p:sldId id="339" r:id="rId3"/>
    <p:sldId id="354" r:id="rId4"/>
    <p:sldId id="349" r:id="rId5"/>
    <p:sldId id="348" r:id="rId6"/>
    <p:sldId id="342" r:id="rId7"/>
    <p:sldId id="350" r:id="rId8"/>
    <p:sldId id="351" r:id="rId9"/>
    <p:sldId id="352" r:id="rId10"/>
    <p:sldId id="353"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62" autoAdjust="0"/>
    <p:restoredTop sz="86400" autoAdjust="0"/>
  </p:normalViewPr>
  <p:slideViewPr>
    <p:cSldViewPr>
      <p:cViewPr varScale="1">
        <p:scale>
          <a:sx n="60" d="100"/>
          <a:sy n="60" d="100"/>
        </p:scale>
        <p:origin x="1068"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8/23/2018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1524000" y="3200400"/>
            <a:ext cx="2649595" cy="1219200"/>
          </a:xfrm>
        </p:spPr>
        <p:txBody>
          <a:bodyPr/>
          <a:lstStyle/>
          <a:p>
            <a:endParaRPr lang="en-US" dirty="0"/>
          </a:p>
        </p:txBody>
      </p:sp>
      <p:sp>
        <p:nvSpPr>
          <p:cNvPr id="16" name="Table Placeholder 15"/>
          <p:cNvSpPr>
            <a:spLocks noGrp="1"/>
          </p:cNvSpPr>
          <p:nvPr>
            <p:ph type="tbl" sz="quarter" idx="12"/>
          </p:nvPr>
        </p:nvSpPr>
        <p:spPr>
          <a:xfrm>
            <a:off x="5029200" y="3246120"/>
            <a:ext cx="2514600" cy="117348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4343400" y="2895600"/>
            <a:ext cx="1524000" cy="18288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4.6</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4</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a:t>Are VerbalSAT and Math SAT related</a:t>
            </a:r>
            <a:r>
              <a:rPr lang="en-US" dirty="0" smtClean="0"/>
              <a:t>? (2 of 2)</a:t>
            </a:r>
            <a:endParaRPr lang="en-US" dirty="0"/>
          </a:p>
        </p:txBody>
      </p:sp>
      <p:pic>
        <p:nvPicPr>
          <p:cNvPr id="11" name="Picture Placeholder 10" descr="A histogram titled randomization correlations plots rand corr dollars cor against density. The horizontal axis represents rand corr dollars cor and the vertical axis represents density. The data from the graph read as follows: &#10;The density for rand corr dollars cor from negative 0.72 to negative 0.53 ranges between 0.001 and 0.005. The density for rand cor dollars cor from negative 0.53 to negative 0.1 ranges between 0.1 and 1.1. The density for rand corr dollars cor from 0.0 to negative 0.5 ranges between 0.9 and 0.25. The density for rand corr dollars cor from 0.6 to negative 0.8 ranges between 0.2 and 0.001. An arrow points to negative 0.52. An arrow points to 0.52 and reads r equals 0.51."/>
          <p:cNvPicPr>
            <a:picLocks noGrp="1" noChangeAspect="1"/>
          </p:cNvPicPr>
          <p:nvPr>
            <p:ph type="pic" sz="quarter" idx="11"/>
          </p:nvPr>
        </p:nvPicPr>
        <p:blipFill>
          <a:blip r:embed="rId2"/>
          <a:stretch>
            <a:fillRect/>
          </a:stretch>
        </p:blipFill>
        <p:spPr>
          <a:xfrm>
            <a:off x="2610887" y="1466078"/>
            <a:ext cx="4017433" cy="3379745"/>
          </a:xfrm>
          <a:prstGeom prst="rect">
            <a:avLst/>
          </a:prstGeom>
          <a:noFill/>
          <a:ln>
            <a:noFill/>
          </a:ln>
        </p:spPr>
      </p:pic>
      <p:pic>
        <p:nvPicPr>
          <p:cNvPr id="14" name="Picture 2" descr="A command line followed by a text. The command line reads prompt, cor. Text (S A T G P A dollar sign Math S A T, S A T G P A dollar sigh Verbal S A T) A text reads, data: S A T G P A dollar sign Math S A T S A T G P A dollar sigh Verbal S A T; t equals 2.7834, d f equals 22, p-value equals 0.01084"/>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381000" y="5029200"/>
            <a:ext cx="8392688" cy="114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582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4.6</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smtClean="0">
                <a:sym typeface="Symbol" panose="05050102010706020507" pitchFamily="18" charset="2"/>
              </a:rPr>
              <a:t>Permutation/Randomization</a:t>
            </a:r>
          </a:p>
          <a:p>
            <a:pPr marL="0" indent="403225">
              <a:spcBef>
                <a:spcPts val="600"/>
              </a:spcBef>
              <a:buNone/>
            </a:pPr>
            <a:r>
              <a:rPr lang="en-US" altLang="en-US" dirty="0" smtClean="0">
                <a:sym typeface="Symbol" panose="05050102010706020507" pitchFamily="18" charset="2"/>
              </a:rPr>
              <a:t>test </a:t>
            </a:r>
            <a:r>
              <a:rPr lang="en-US" altLang="en-US" dirty="0">
                <a:sym typeface="Symbol" panose="05050102010706020507" pitchFamily="18" charset="2"/>
              </a:rPr>
              <a:t>for a </a:t>
            </a:r>
            <a:r>
              <a:rPr lang="en-US" altLang="en-US" dirty="0" smtClean="0">
                <a:sym typeface="Symbol" panose="05050102010706020507" pitchFamily="18" charset="2"/>
              </a:rPr>
              <a:t>relationship</a:t>
            </a:r>
            <a:endParaRPr lang="en-US" altLang="en-US"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Alternate Test for a Relationship</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b="1" dirty="0">
                <a:sym typeface="Symbol" panose="05050102010706020507" pitchFamily="18" charset="2"/>
              </a:rPr>
              <a:t>Permutation (Randomization) Test:</a:t>
            </a:r>
          </a:p>
          <a:p>
            <a:pPr marL="0" indent="0">
              <a:spcBef>
                <a:spcPts val="600"/>
              </a:spcBef>
              <a:buNone/>
            </a:pPr>
            <a:r>
              <a:rPr lang="en-US" altLang="en-US" dirty="0">
                <a:sym typeface="Symbol" panose="05050102010706020507" pitchFamily="18" charset="2"/>
              </a:rPr>
              <a:t>If X and Y are </a:t>
            </a:r>
            <a:r>
              <a:rPr lang="en-US" altLang="en-US" i="1" dirty="0">
                <a:sym typeface="Symbol" panose="05050102010706020507" pitchFamily="18" charset="2"/>
              </a:rPr>
              <a:t>unrelated </a:t>
            </a:r>
            <a:r>
              <a:rPr lang="en-US" altLang="en-US" dirty="0">
                <a:sym typeface="Symbol" panose="05050102010706020507" pitchFamily="18" charset="2"/>
              </a:rPr>
              <a:t>(H</a:t>
            </a:r>
            <a:r>
              <a:rPr lang="en-US" altLang="en-US" baseline="-25000" dirty="0">
                <a:sym typeface="Symbol" panose="05050102010706020507" pitchFamily="18" charset="2"/>
              </a:rPr>
              <a:t>0</a:t>
            </a:r>
            <a:r>
              <a:rPr lang="en-US" altLang="en-US" dirty="0">
                <a:sym typeface="Symbol" panose="05050102010706020507" pitchFamily="18" charset="2"/>
              </a:rPr>
              <a:t>), any Y value could be paired equally likely with any X.</a:t>
            </a:r>
          </a:p>
          <a:p>
            <a:pPr marL="0" indent="0">
              <a:spcBef>
                <a:spcPts val="600"/>
              </a:spcBef>
              <a:buNone/>
            </a:pPr>
            <a:endParaRPr lang="en-US" altLang="en-US" dirty="0" smtClean="0">
              <a:sym typeface="Symbol" panose="05050102010706020507" pitchFamily="18" charset="2"/>
            </a:endParaRPr>
          </a:p>
          <a:p>
            <a:pPr marL="0" indent="0">
              <a:spcBef>
                <a:spcPts val="600"/>
              </a:spcBef>
              <a:buNone/>
            </a:pPr>
            <a:r>
              <a:rPr lang="en-US" altLang="en-US" b="1" dirty="0" smtClean="0">
                <a:sym typeface="Symbol" panose="05050102010706020507" pitchFamily="18" charset="2"/>
              </a:rPr>
              <a:t>Idea</a:t>
            </a:r>
            <a:r>
              <a:rPr lang="en-US" altLang="en-US" b="1" dirty="0">
                <a:sym typeface="Symbol" panose="05050102010706020507" pitchFamily="18" charset="2"/>
              </a:rPr>
              <a:t>: </a:t>
            </a:r>
            <a:r>
              <a:rPr lang="en-US" altLang="en-US" dirty="0">
                <a:sym typeface="Symbol" panose="05050102010706020507" pitchFamily="18" charset="2"/>
              </a:rPr>
              <a:t>Scramble the pairs in the sample at random (permutations) and see if the resulting correlations (or slopes or …) are similar to the original correlation (or slope or </a:t>
            </a:r>
            <a:r>
              <a:rPr lang="en-US" altLang="en-US" dirty="0" smtClean="0">
                <a:sym typeface="Symbol" panose="05050102010706020507" pitchFamily="18" charset="2"/>
              </a:rPr>
              <a:t>…).</a:t>
            </a:r>
            <a:endParaRPr lang="en-US" altLang="en-US" dirty="0">
              <a:sym typeface="Symbol" panose="05050102010706020507" pitchFamily="18" charset="2"/>
            </a:endParaRPr>
          </a:p>
        </p:txBody>
      </p:sp>
    </p:spTree>
    <p:extLst>
      <p:ext uri="{BB962C8B-B14F-4D97-AF65-F5344CB8AC3E}">
        <p14:creationId xmlns:p14="http://schemas.microsoft.com/office/powerpoint/2010/main" val="258688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a:t>
            </a:r>
            <a:r>
              <a:rPr lang="en-US" dirty="0" smtClean="0"/>
              <a:t>SATGPA (1 of 2)</a:t>
            </a:r>
            <a:endParaRPr lang="en-US" dirty="0"/>
          </a:p>
        </p:txBody>
      </p:sp>
      <p:sp>
        <p:nvSpPr>
          <p:cNvPr id="4" name="Content Placeholder 3"/>
          <p:cNvSpPr>
            <a:spLocks noGrp="1"/>
          </p:cNvSpPr>
          <p:nvPr>
            <p:ph idx="1"/>
          </p:nvPr>
        </p:nvSpPr>
        <p:spPr>
          <a:xfrm>
            <a:off x="243114" y="1415142"/>
            <a:ext cx="8519886" cy="566058"/>
          </a:xfrm>
        </p:spPr>
        <p:txBody>
          <a:bodyPr/>
          <a:lstStyle/>
          <a:p>
            <a:pPr marL="0" indent="0">
              <a:buNone/>
            </a:pPr>
            <a:r>
              <a:rPr lang="en-US" dirty="0"/>
              <a:t>Are SAT and VerbalSAT related</a:t>
            </a:r>
            <a:r>
              <a:rPr lang="en-US" dirty="0" smtClean="0"/>
              <a:t>?</a:t>
            </a:r>
            <a:endParaRPr lang="en-US" dirty="0"/>
          </a:p>
        </p:txBody>
      </p:sp>
      <p:pic>
        <p:nvPicPr>
          <p:cNvPr id="6" name="Picture 2" descr="A scatter plot labeled G P A versus verbal SAT shows GPA plotted on the vertical axis from 2.6 to 3.6 in increments of 0.2 and verbalSAT on the horizontal axis from 300 to 700 in increments of 100. The approximate data are: A diagonal line extends from the point 2.9 on the vertical axis to a point beyond (700, 3.2). The dots on the plot are scattered between the points 500 and 700 on the horizontal axis and between the points 2.6 and 3.7 on the vertical axis. Text within the plot reads, r equals 0.24."/>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176108" y="2115650"/>
            <a:ext cx="4148492" cy="4132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Example: </a:t>
            </a:r>
            <a:r>
              <a:rPr lang="en-US" dirty="0" smtClean="0"/>
              <a:t>SATGPA (2 of 2)</a:t>
            </a:r>
            <a:endParaRPr lang="en-US" dirty="0"/>
          </a:p>
        </p:txBody>
      </p:sp>
      <p:pic>
        <p:nvPicPr>
          <p:cNvPr id="6" name="Picture 2" descr="Greater than cor.test (S A T G P A dollar G P A, S A T G P A dollar Verbal S A T) Pearson's product-moment correlation. Data: verbal S A T and G P A. t equals 1.1825, d f equals 22, p-value equals 0.2496 is encircled. alternative hypothesis: true correlation is not equal to 0. 95 percent confidence interval : negative 0.1763308; 0.5896995. Sample estimates: Cor: 0.2444543.   "/>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685800" y="1785290"/>
            <a:ext cx="7682732" cy="4158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Scramble (permute) the GPA’s</a:t>
            </a:r>
          </a:p>
        </p:txBody>
      </p:sp>
      <p:pic>
        <p:nvPicPr>
          <p:cNvPr id="11" name="Picture 3" descr="Four scatter plots, each labeled, permutated G P A versus verbal SAT show G P A plotted on the vertical axis from 2.6 to 3.6 in increments of 0.2 and verbalSAT on the horizontal axis from 300 to 700 in increments of 100. Text beside the plot reads, How many are more extreme than the original data?  The approximate data are: in the first plot, a diagonal line extends from the point 2.8 on the vertical axis to a point beyond (700, 3.2). Text within the plot reads, r equals 0.30. The dots on the plot are scattered between the points 500 and 700 on the horizontal axis and between the points 2.6 and 3.7 on the vertical axis. In the second plot a diagonal line extends from the point 3.41 on the vertical axis to a point beyond (700, 2.9). Text within the plot reads, r equals negative 0.29. The dots on the plot are scattered between the points 500 and 700 on the horizontal axis and between the points 2.6 and 3.7 on the vertical axis. In the third plot a line extends from the point 3.1 on the vertical axis to a point beyond (700, 3.15). Text within the plot reads, r equals 0.04. The dots on the plot are scattered between the points 500 and 700 on the horizontal axis and between the points 2.6 and 3.7 on the vertical axis. In the fourth plot a line  extends from the point 3.19 on the vertical axis to a point beyond (700, 3.15). Text within the plot reads, r equals negative 0.03. The dots on the plot are scattered between the points 500 and 700 on the horizontal axis and between the points 2.6 and 3.7 on the vertical axi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508348" y="1600276"/>
            <a:ext cx="5764054" cy="4573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Permutation (Randomization) Test of ρ</a:t>
            </a:r>
          </a:p>
        </p:txBody>
      </p:sp>
      <p:pic>
        <p:nvPicPr>
          <p:cNvPr id="6" name="Picture 2" descr="1. Compute the original correlation, r. 2. Scramble the y's (while holding the x's fixed) to create new pairs. 3. Compute r for the new, permutation, data. 4. Repeat many times. 5. Find the fraction of times that the permutation r is more extreme than the original r. See open quotes Permute R. R close quotes. randcorr equals do (10000) times cor (shuffle (G P A) negation Verbal SAT, data equals S A T G P A)"/>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81851" y="1426212"/>
            <a:ext cx="7208823" cy="4043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10"/>
          </p:nvPr>
        </p:nvSpPr>
        <p:spPr>
          <a:xfrm>
            <a:off x="2353032" y="5618018"/>
            <a:ext cx="4450998" cy="554182"/>
          </a:xfrm>
        </p:spPr>
        <p:txBody>
          <a:bodyPr>
            <a:normAutofit/>
          </a:bodyPr>
          <a:lstStyle/>
          <a:p>
            <a:pPr marL="0" indent="0">
              <a:buNone/>
            </a:pPr>
            <a:r>
              <a:rPr lang="en-US" dirty="0"/>
              <a:t>(uses the mosaic package</a:t>
            </a:r>
            <a:r>
              <a:rPr lang="en-US" dirty="0" smtClean="0"/>
              <a:t>)</a:t>
            </a:r>
            <a:endParaRPr lang="en-US" dirty="0"/>
          </a:p>
        </p:txBody>
      </p:sp>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Randomization Test for Correlation in R  (PermuteR.R)</a:t>
            </a:r>
          </a:p>
        </p:txBody>
      </p:sp>
      <p:pic>
        <p:nvPicPr>
          <p:cNvPr id="6" name="Picture 2" descr="Five instructions are accompanied by text and two tables. The instructions and text read as follows: &#10;Prompt, library (boot)&#10;Prompt, my stat equals function (d, i) {d 2 equals d [I,] return (summary (lm (Length is similar to Width, data equals d2)) dollars coef [2])}&#10;Hash tag my stat is a function that accepts a file name and a default index vector of observations and that returns the statistic of interest, which is the regression slope in this example&#10;Prompt, boot slopes equals boot (perch, my stat, R equals 5000) hash tag do 5000 boot samples&#10;Prompt, summary (boot corrs) hash tag note that the 5000 results are in “t”&#10;Hash tag, boot dot C i (boot slopes) hash tag does various Cl’s for the boot straps&#10;The first table under the titled Intervals reads as: level, 95 percent; normal, (4.810, 5.612); basic, (4.830, 5.639). The second table under the same title reads as: level 95 percent; percentile, (4.792, 5.600); BCa, (4.725, 5.549)"/>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31365" y="1506116"/>
            <a:ext cx="7650635" cy="4612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a:t>Are VerbalSAT and </a:t>
            </a:r>
            <a:r>
              <a:rPr lang="en-US" dirty="0" smtClean="0"/>
              <a:t>Math SAT </a:t>
            </a:r>
            <a:r>
              <a:rPr lang="en-US" dirty="0"/>
              <a:t>related</a:t>
            </a:r>
            <a:r>
              <a:rPr lang="en-US" dirty="0" smtClean="0"/>
              <a:t>? (1 of 2)</a:t>
            </a:r>
            <a:endParaRPr lang="en-US" dirty="0"/>
          </a:p>
        </p:txBody>
      </p:sp>
      <p:pic>
        <p:nvPicPr>
          <p:cNvPr id="6" name="Picture 2" descr="Three captions, each accompanied by a set of instruction. First caption reads, &#10;Hash tag, Get original correlation&#10;Prompt, original equals cor (Math S A T is similar to Verbao S A T, data equals S A T G P A)&#10;Prompt, original&#10;[1] 0.510326&#10;The second caption reads: Generate lots of correlations where GPAs are randomly permuted&#10;Prompt, N equals 10000&#10;Prompt, rand corr equals do (N) to the power of asterisk cor (shuffle (Math SAT) is similar to Verbal SAT, data equals S A T G P A)&#10;The third caption reads, hash tag Find proportion of rand corrs are beyond the original r&#10;Prompt, upper equals sum (rand corr dollars cor Prompt abs (original r))&#10;Prompt, lower equals sun (rand corr dollars cor less than (negative abs (original r)))&#10;Prompt, point value equals (upper plus lower)/ N&#10;Prompt, Point value&#10;[1] 0.0193"/>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76658" y="1511870"/>
            <a:ext cx="7533559" cy="3541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10"/>
          </p:nvPr>
        </p:nvSpPr>
        <p:spPr>
          <a:xfrm>
            <a:off x="241662" y="5190432"/>
            <a:ext cx="8673738" cy="981768"/>
          </a:xfrm>
        </p:spPr>
        <p:txBody>
          <a:bodyPr/>
          <a:lstStyle/>
          <a:p>
            <a:pPr marL="0" indent="0">
              <a:buNone/>
            </a:pPr>
            <a:r>
              <a:rPr lang="en-US" dirty="0"/>
              <a:t>Stronger evidence that Math and Verbal SAT scores are related</a:t>
            </a:r>
            <a:r>
              <a:rPr lang="en-US" dirty="0" smtClean="0"/>
              <a:t>.</a:t>
            </a:r>
            <a:endParaRPr lang="en-US" dirty="0"/>
          </a:p>
        </p:txBody>
      </p:sp>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2128</TotalTime>
  <Words>172</Words>
  <Application>Microsoft Office PowerPoint</Application>
  <PresentationFormat>On-screen Show (4:3)</PresentationFormat>
  <Paragraphs>29</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ＭＳ Ｐゴシック</vt:lpstr>
      <vt:lpstr>Arial</vt:lpstr>
      <vt:lpstr>Arial Black</vt:lpstr>
      <vt:lpstr>Calibri</vt:lpstr>
      <vt:lpstr>Courier New</vt:lpstr>
      <vt:lpstr>Symbol</vt:lpstr>
      <vt:lpstr>Wingdings</vt:lpstr>
      <vt:lpstr>bergerinvitels3e_lectureslides_ch01_final</vt:lpstr>
      <vt:lpstr>Section 4.6</vt:lpstr>
      <vt:lpstr>Topic 4.6</vt:lpstr>
      <vt:lpstr>Alternate Test for a Relationship</vt:lpstr>
      <vt:lpstr>Example: SATGPA (1 of 2)</vt:lpstr>
      <vt:lpstr>Example: SATGPA (2 of 2)</vt:lpstr>
      <vt:lpstr>Scramble (permute) the GPA’s</vt:lpstr>
      <vt:lpstr>Permutation (Randomization) Test of ρ</vt:lpstr>
      <vt:lpstr>Randomization Test for Correlation in R  (PermuteR.R)</vt:lpstr>
      <vt:lpstr>Are VerbalSAT and Math SAT related? (1 of 2)</vt:lpstr>
      <vt:lpstr>Are VerbalSAT and Math SAT related?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4.6</dc:title>
  <dc:creator>Canon</dc:creator>
  <cp:lastModifiedBy>Newton, Andy</cp:lastModifiedBy>
  <cp:revision>437</cp:revision>
  <dcterms:created xsi:type="dcterms:W3CDTF">2015-10-23T14:29:37Z</dcterms:created>
  <dcterms:modified xsi:type="dcterms:W3CDTF">2018-08-23T14:38:04Z</dcterms:modified>
</cp:coreProperties>
</file>